
<file path=[Content_Types].xml><?xml version="1.0" encoding="utf-8"?>
<Types xmlns="http://schemas.openxmlformats.org/package/2006/content-types">
  <Override PartName="/ppt/charts/chart1.xml" ContentType="application/vnd.openxmlformats-officedocument.drawingml.chart+xml"/>
  <Override PartName="/ppt/slideLayouts/slideLayout1.xml" ContentType="application/vnd.openxmlformats-officedocument.presentationml.slideLayout+xml"/>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charts/chart2.xml" ContentType="application/vnd.openxmlformats-officedocument.drawingml.chart+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slides/slide6.xml" ContentType="application/vnd.openxmlformats-officedocument.presentationml.slide+xml"/>
  <Override PartName="/ppt/slideLayouts/slideLayout7.xml" ContentType="application/vnd.openxmlformats-officedocument.presentationml.slideLayout+xml"/>
  <Override PartName="/ppt/slides/slide17.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21"/>
  </p:notesMasterIdLst>
  <p:handoutMasterIdLst>
    <p:handoutMasterId r:id="rId22"/>
  </p:handoutMasterIdLst>
  <p:sldIdLst>
    <p:sldId id="256" r:id="rId2"/>
    <p:sldId id="262" r:id="rId3"/>
    <p:sldId id="264" r:id="rId4"/>
    <p:sldId id="272" r:id="rId5"/>
    <p:sldId id="273" r:id="rId6"/>
    <p:sldId id="274" r:id="rId7"/>
    <p:sldId id="260" r:id="rId8"/>
    <p:sldId id="261" r:id="rId9"/>
    <p:sldId id="265" r:id="rId10"/>
    <p:sldId id="266" r:id="rId11"/>
    <p:sldId id="263" r:id="rId12"/>
    <p:sldId id="267" r:id="rId13"/>
    <p:sldId id="268" r:id="rId14"/>
    <p:sldId id="269" r:id="rId15"/>
    <p:sldId id="257" r:id="rId16"/>
    <p:sldId id="258" r:id="rId17"/>
    <p:sldId id="270" r:id="rId18"/>
    <p:sldId id="271" r:id="rId19"/>
    <p:sldId id="259" r:id="rId20"/>
  </p:sldIdLst>
  <p:sldSz cx="9906000" cy="6858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4" clrMode="gray" scaleToFitPaper="1" frameSlides="1"/>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594" autoAdjust="0"/>
    <p:restoredTop sz="94720" autoAdjust="0"/>
  </p:normalViewPr>
  <p:slideViewPr>
    <p:cSldViewPr snapToGrid="0" snapToObjects="1">
      <p:cViewPr varScale="1">
        <p:scale>
          <a:sx n="114" d="100"/>
          <a:sy n="114" d="100"/>
        </p:scale>
        <p:origin x="-456" y="-96"/>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12" d="100"/>
          <a:sy n="112" d="100"/>
        </p:scale>
        <p:origin x="-2472" y="-120"/>
      </p:cViewPr>
      <p:guideLst>
        <p:guide orient="horz" pos="2160"/>
        <p:guide pos="2880"/>
      </p:guideLst>
    </p:cSldViewPr>
  </p:notes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Richard:Documents:A%20&amp;%20B:Clergy%20Lis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Richard:Documents:A%20&amp;%20B:Clergy%20Lis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4"/>
  <c:chart>
    <c:title>
      <c:tx>
        <c:rich>
          <a:bodyPr/>
          <a:lstStyle/>
          <a:p>
            <a:pPr>
              <a:defRPr/>
            </a:pPr>
            <a:r>
              <a:rPr lang="en-US"/>
              <a:t>Active Priests by Age</a:t>
            </a:r>
          </a:p>
        </c:rich>
      </c:tx>
      <c:layout/>
    </c:title>
    <c:plotArea>
      <c:layout/>
      <c:barChart>
        <c:barDir val="col"/>
        <c:grouping val="stacked"/>
        <c:ser>
          <c:idx val="0"/>
          <c:order val="0"/>
          <c:cat>
            <c:strRef>
              <c:f>Sheet1!$H$18:$H$23</c:f>
              <c:strCache>
                <c:ptCount val="6"/>
                <c:pt idx="0">
                  <c:v>Over 75</c:v>
                </c:pt>
                <c:pt idx="1">
                  <c:v>70-75</c:v>
                </c:pt>
                <c:pt idx="2">
                  <c:v>60-69</c:v>
                </c:pt>
                <c:pt idx="3">
                  <c:v>50-59</c:v>
                </c:pt>
                <c:pt idx="4">
                  <c:v>40-49</c:v>
                </c:pt>
                <c:pt idx="5">
                  <c:v>Under 40</c:v>
                </c:pt>
              </c:strCache>
            </c:strRef>
          </c:cat>
          <c:val>
            <c:numRef>
              <c:f>Sheet1!$I$18:$I$23</c:f>
              <c:numCache>
                <c:formatCode>General</c:formatCode>
                <c:ptCount val="6"/>
                <c:pt idx="0">
                  <c:v>7.0</c:v>
                </c:pt>
                <c:pt idx="1">
                  <c:v>14.0</c:v>
                </c:pt>
                <c:pt idx="2">
                  <c:v>26.0</c:v>
                </c:pt>
                <c:pt idx="3">
                  <c:v>31.0</c:v>
                </c:pt>
                <c:pt idx="4">
                  <c:v>9.0</c:v>
                </c:pt>
                <c:pt idx="5">
                  <c:v>4.0</c:v>
                </c:pt>
              </c:numCache>
            </c:numRef>
          </c:val>
        </c:ser>
        <c:gapWidth val="55"/>
        <c:overlap val="100"/>
        <c:axId val="578983576"/>
        <c:axId val="479146536"/>
      </c:barChart>
      <c:catAx>
        <c:axId val="578983576"/>
        <c:scaling>
          <c:orientation val="minMax"/>
        </c:scaling>
        <c:axPos val="b"/>
        <c:majorTickMark val="none"/>
        <c:tickLblPos val="nextTo"/>
        <c:crossAx val="479146536"/>
        <c:crosses val="autoZero"/>
        <c:auto val="1"/>
        <c:lblAlgn val="ctr"/>
        <c:lblOffset val="100"/>
      </c:catAx>
      <c:valAx>
        <c:axId val="479146536"/>
        <c:scaling>
          <c:orientation val="minMax"/>
        </c:scaling>
        <c:axPos val="l"/>
        <c:majorGridlines/>
        <c:numFmt formatCode="General" sourceLinked="1"/>
        <c:majorTickMark val="none"/>
        <c:tickLblPos val="nextTo"/>
        <c:crossAx val="578983576"/>
        <c:crosses val="autoZero"/>
        <c:crossBetween val="between"/>
      </c:valAx>
    </c:plotArea>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6"/>
  <c:chart>
    <c:title>
      <c:tx>
        <c:rich>
          <a:bodyPr/>
          <a:lstStyle/>
          <a:p>
            <a:pPr>
              <a:defRPr/>
            </a:pPr>
            <a:r>
              <a:rPr lang="en-US"/>
              <a:t>Numbers of Priests below the age of 75</a:t>
            </a:r>
          </a:p>
        </c:rich>
      </c:tx>
      <c:layout/>
    </c:title>
    <c:plotArea>
      <c:layout/>
      <c:lineChart>
        <c:grouping val="standard"/>
        <c:ser>
          <c:idx val="0"/>
          <c:order val="0"/>
          <c:marker>
            <c:symbol val="none"/>
          </c:marker>
          <c:cat>
            <c:numRef>
              <c:f>'[Clergy List.xlsx]Sheet3'!$A$1:$A$14</c:f>
              <c:numCache>
                <c:formatCode>General</c:formatCode>
                <c:ptCount val="14"/>
                <c:pt idx="0">
                  <c:v>2017.0</c:v>
                </c:pt>
                <c:pt idx="1">
                  <c:v>2018.0</c:v>
                </c:pt>
                <c:pt idx="2">
                  <c:v>2019.0</c:v>
                </c:pt>
                <c:pt idx="3">
                  <c:v>2020.0</c:v>
                </c:pt>
                <c:pt idx="4">
                  <c:v>2021.0</c:v>
                </c:pt>
                <c:pt idx="5">
                  <c:v>2022.0</c:v>
                </c:pt>
                <c:pt idx="6">
                  <c:v>2023.0</c:v>
                </c:pt>
                <c:pt idx="7">
                  <c:v>2024.0</c:v>
                </c:pt>
                <c:pt idx="8">
                  <c:v>2025.0</c:v>
                </c:pt>
                <c:pt idx="9">
                  <c:v>2026.0</c:v>
                </c:pt>
                <c:pt idx="10">
                  <c:v>2027.0</c:v>
                </c:pt>
                <c:pt idx="11">
                  <c:v>2028.0</c:v>
                </c:pt>
                <c:pt idx="12">
                  <c:v>2029.0</c:v>
                </c:pt>
                <c:pt idx="13">
                  <c:v>2030.0</c:v>
                </c:pt>
              </c:numCache>
            </c:numRef>
          </c:cat>
          <c:val>
            <c:numRef>
              <c:f>'[Clergy List.xlsx]Sheet3'!$B$1:$B$14</c:f>
              <c:numCache>
                <c:formatCode>General</c:formatCode>
                <c:ptCount val="14"/>
                <c:pt idx="0">
                  <c:v>87.0</c:v>
                </c:pt>
                <c:pt idx="1">
                  <c:v>84.0</c:v>
                </c:pt>
                <c:pt idx="2">
                  <c:v>80.0</c:v>
                </c:pt>
                <c:pt idx="3">
                  <c:v>77.0</c:v>
                </c:pt>
                <c:pt idx="4">
                  <c:v>74.0</c:v>
                </c:pt>
                <c:pt idx="5">
                  <c:v>71.0</c:v>
                </c:pt>
                <c:pt idx="6">
                  <c:v>67.0</c:v>
                </c:pt>
                <c:pt idx="7">
                  <c:v>62.0</c:v>
                </c:pt>
                <c:pt idx="8">
                  <c:v>62.0</c:v>
                </c:pt>
                <c:pt idx="9">
                  <c:v>57.0</c:v>
                </c:pt>
                <c:pt idx="10">
                  <c:v>55.0</c:v>
                </c:pt>
                <c:pt idx="11">
                  <c:v>51.0</c:v>
                </c:pt>
                <c:pt idx="12">
                  <c:v>51.0</c:v>
                </c:pt>
                <c:pt idx="13">
                  <c:v>49.0</c:v>
                </c:pt>
              </c:numCache>
            </c:numRef>
          </c:val>
        </c:ser>
        <c:marker val="1"/>
        <c:axId val="579027272"/>
        <c:axId val="579001512"/>
      </c:lineChart>
      <c:catAx>
        <c:axId val="579027272"/>
        <c:scaling>
          <c:orientation val="minMax"/>
        </c:scaling>
        <c:axPos val="b"/>
        <c:title>
          <c:tx>
            <c:rich>
              <a:bodyPr/>
              <a:lstStyle/>
              <a:p>
                <a:pPr>
                  <a:defRPr/>
                </a:pPr>
                <a:r>
                  <a:rPr lang="en-US"/>
                  <a:t>Year</a:t>
                </a:r>
              </a:p>
            </c:rich>
          </c:tx>
          <c:layout/>
        </c:title>
        <c:numFmt formatCode="General" sourceLinked="1"/>
        <c:tickLblPos val="nextTo"/>
        <c:crossAx val="579001512"/>
        <c:crosses val="autoZero"/>
        <c:auto val="1"/>
        <c:lblAlgn val="ctr"/>
        <c:lblOffset val="100"/>
      </c:catAx>
      <c:valAx>
        <c:axId val="579001512"/>
        <c:scaling>
          <c:orientation val="minMax"/>
        </c:scaling>
        <c:axPos val="l"/>
        <c:majorGridlines/>
        <c:numFmt formatCode="General" sourceLinked="1"/>
        <c:tickLblPos val="nextTo"/>
        <c:crossAx val="579027272"/>
        <c:crosses val="autoZero"/>
        <c:crossBetween val="between"/>
      </c:valAx>
    </c:plotArea>
    <c:plotVisOnly val="1"/>
    <c:dispBlanksAs val="gap"/>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12616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16EC096B-E2A2-894E-A3B2-97C080EC4BFF}" type="datetimeFigureOut">
              <a:rPr lang="en-US" smtClean="0"/>
              <a:pPr/>
              <a:t>10/19/17</a:t>
            </a:fld>
            <a:endParaRPr lang="en-US"/>
          </a:p>
        </p:txBody>
      </p:sp>
      <p:sp>
        <p:nvSpPr>
          <p:cNvPr id="4" name="Slide Image Placeholder 3"/>
          <p:cNvSpPr>
            <a:spLocks noGrp="1" noRot="1" noChangeAspect="1"/>
          </p:cNvSpPr>
          <p:nvPr>
            <p:ph type="sldImg" idx="2"/>
          </p:nvPr>
        </p:nvSpPr>
        <p:spPr>
          <a:xfrm>
            <a:off x="2714625" y="514350"/>
            <a:ext cx="371475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CF14A38E-47E5-6C4A-901D-8A5071EB61B6}"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328790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25" y="514350"/>
            <a:ext cx="371475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14A38E-47E5-6C4A-901D-8A5071EB61B6}" type="slidenum">
              <a:rPr lang="en-US" smtClean="0"/>
              <a:pPr/>
              <a:t>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35353481"/>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25" y="514350"/>
            <a:ext cx="3714750" cy="2571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14A38E-47E5-6C4A-901D-8A5071EB61B6}" type="slidenum">
              <a:rPr lang="en-US" smtClean="0"/>
              <a:pPr/>
              <a:t>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65762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7" name="Rectangle 6"/>
          <p:cNvSpPr/>
          <p:nvPr/>
        </p:nvSpPr>
        <p:spPr>
          <a:xfrm>
            <a:off x="1438847" y="1295401"/>
            <a:ext cx="7028307"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433165" y="1524000"/>
            <a:ext cx="7039671"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433165" y="3299013"/>
            <a:ext cx="7039672"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C337CA4-7721-D84F-8EA1-3D2FF937D919}" type="datetimeFigureOut">
              <a:rPr lang="en-US" smtClean="0"/>
              <a:pPr/>
              <a:t>10/19/17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48131-CF60-8147-9FA8-4F94AC93F99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7848" y="611872"/>
            <a:ext cx="4419507"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77848" y="1787856"/>
            <a:ext cx="4419507"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337CA4-7721-D84F-8EA1-3D2FF937D919}" type="datetimeFigureOut">
              <a:rPr lang="en-US" smtClean="0"/>
              <a:pPr/>
              <a:t>10/19/17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D48131-CF60-8147-9FA8-4F94AC93F99B}" type="slidenum">
              <a:rPr lang="en-US" smtClean="0"/>
              <a:pPr/>
              <a:t>‹#›</a:t>
            </a:fld>
            <a:endParaRPr lang="en-US"/>
          </a:p>
        </p:txBody>
      </p:sp>
      <p:sp>
        <p:nvSpPr>
          <p:cNvPr id="8" name="Picture Placeholder 2"/>
          <p:cNvSpPr>
            <a:spLocks noGrp="1"/>
          </p:cNvSpPr>
          <p:nvPr>
            <p:ph type="pic" idx="1"/>
          </p:nvPr>
        </p:nvSpPr>
        <p:spPr>
          <a:xfrm>
            <a:off x="5514835" y="359393"/>
            <a:ext cx="39624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C337CA4-7721-D84F-8EA1-3D2FF937D919}" type="datetimeFigureOut">
              <a:rPr lang="en-US" smtClean="0"/>
              <a:pPr/>
              <a:t>10/19/17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48131-CF60-8147-9FA8-4F94AC93F99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3941" y="368301"/>
            <a:ext cx="1651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95047" y="368301"/>
            <a:ext cx="7247203"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C337CA4-7721-D84F-8EA1-3D2FF937D919}" type="datetimeFigureOut">
              <a:rPr lang="en-US" smtClean="0"/>
              <a:pPr/>
              <a:t>10/19/17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48131-CF60-8147-9FA8-4F94AC93F9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C337CA4-7721-D84F-8EA1-3D2FF937D919}" type="datetimeFigureOut">
              <a:rPr lang="en-US" smtClean="0"/>
              <a:pPr/>
              <a:t>10/19/17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48131-CF60-8147-9FA8-4F94AC93F99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93834" y="3352802"/>
            <a:ext cx="911833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93834" y="4771030"/>
            <a:ext cx="911833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C337CA4-7721-D84F-8EA1-3D2FF937D919}" type="datetimeFigureOut">
              <a:rPr lang="en-US" smtClean="0"/>
              <a:pPr/>
              <a:t>10/19/17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48131-CF60-8147-9FA8-4F94AC93F99B}" type="slidenum">
              <a:rPr lang="en-US" smtClean="0"/>
              <a:pPr/>
              <a:t>‹#›</a:t>
            </a:fld>
            <a:endParaRPr lang="en-US"/>
          </a:p>
        </p:txBody>
      </p:sp>
      <p:sp>
        <p:nvSpPr>
          <p:cNvPr id="9" name="Picture Placeholder 2"/>
          <p:cNvSpPr>
            <a:spLocks noGrp="1"/>
          </p:cNvSpPr>
          <p:nvPr>
            <p:ph type="pic" idx="13"/>
          </p:nvPr>
        </p:nvSpPr>
        <p:spPr>
          <a:xfrm>
            <a:off x="401895" y="363538"/>
            <a:ext cx="910221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5049" y="2403145"/>
            <a:ext cx="872794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95049" y="3736006"/>
            <a:ext cx="872794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337CA4-7721-D84F-8EA1-3D2FF937D919}" type="datetimeFigureOut">
              <a:rPr lang="en-US" smtClean="0"/>
              <a:pPr/>
              <a:t>10/19/17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48131-CF60-8147-9FA8-4F94AC93F99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5048" y="107576"/>
            <a:ext cx="871246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95048" y="1600201"/>
            <a:ext cx="416052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6994" y="1600201"/>
            <a:ext cx="416052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C337CA4-7721-D84F-8EA1-3D2FF937D919}" type="datetimeFigureOut">
              <a:rPr lang="en-US" smtClean="0"/>
              <a:pPr/>
              <a:t>10/19/17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D48131-CF60-8147-9FA8-4F94AC93F99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5047" y="107576"/>
            <a:ext cx="871246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95047" y="1453225"/>
            <a:ext cx="416052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5047" y="2347416"/>
            <a:ext cx="416052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6993" y="1453225"/>
            <a:ext cx="416052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6993" y="2347416"/>
            <a:ext cx="416052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C337CA4-7721-D84F-8EA1-3D2FF937D919}" type="datetimeFigureOut">
              <a:rPr lang="en-US" smtClean="0"/>
              <a:pPr/>
              <a:t>10/19/17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D48131-CF60-8147-9FA8-4F94AC93F99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C337CA4-7721-D84F-8EA1-3D2FF937D919}" type="datetimeFigureOut">
              <a:rPr lang="en-US" smtClean="0"/>
              <a:pPr/>
              <a:t>10/19/17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D48131-CF60-8147-9FA8-4F94AC93F9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337CA4-7721-D84F-8EA1-3D2FF937D919}" type="datetimeFigureOut">
              <a:rPr lang="en-US" smtClean="0"/>
              <a:pPr/>
              <a:t>10/19/17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D48131-CF60-8147-9FA8-4F94AC93F9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7849" y="611872"/>
            <a:ext cx="416052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5138059" y="368300"/>
            <a:ext cx="416052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77849" y="1787856"/>
            <a:ext cx="416052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337CA4-7721-D84F-8EA1-3D2FF937D919}" type="datetimeFigureOut">
              <a:rPr lang="en-US" smtClean="0"/>
              <a:pPr/>
              <a:t>10/19/17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D48131-CF60-8147-9FA8-4F94AC93F9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5048" y="107576"/>
            <a:ext cx="871246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95048" y="1600201"/>
            <a:ext cx="871246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098988" y="6275669"/>
            <a:ext cx="2311400" cy="365125"/>
          </a:xfrm>
          <a:prstGeom prst="rect">
            <a:avLst/>
          </a:prstGeom>
        </p:spPr>
        <p:txBody>
          <a:bodyPr vert="horz" lIns="91440" tIns="45720" rIns="91440" bIns="45720" rtlCol="0" anchor="ctr"/>
          <a:lstStyle>
            <a:lvl1pPr algn="r">
              <a:defRPr sz="1200">
                <a:solidFill>
                  <a:schemeClr val="bg1"/>
                </a:solidFill>
              </a:defRPr>
            </a:lvl1pPr>
          </a:lstStyle>
          <a:p>
            <a:fld id="{DC337CA4-7721-D84F-8EA1-3D2FF937D919}" type="datetimeFigureOut">
              <a:rPr lang="en-US" smtClean="0"/>
              <a:pPr/>
              <a:t>10/19/17</a:t>
            </a:fld>
            <a:endParaRPr lang="en-US"/>
          </a:p>
        </p:txBody>
      </p:sp>
      <p:sp>
        <p:nvSpPr>
          <p:cNvPr id="5" name="Footer Placeholder 4"/>
          <p:cNvSpPr>
            <a:spLocks noGrp="1"/>
          </p:cNvSpPr>
          <p:nvPr>
            <p:ph type="ftr" sz="quarter" idx="3"/>
          </p:nvPr>
        </p:nvSpPr>
        <p:spPr>
          <a:xfrm>
            <a:off x="286497" y="6275669"/>
            <a:ext cx="5244353"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8556065" y="6275669"/>
            <a:ext cx="1073150" cy="365125"/>
          </a:xfrm>
          <a:prstGeom prst="rect">
            <a:avLst/>
          </a:prstGeom>
        </p:spPr>
        <p:txBody>
          <a:bodyPr vert="horz" lIns="91440" tIns="45720" rIns="91440" bIns="45720" rtlCol="0" anchor="ctr"/>
          <a:lstStyle>
            <a:lvl1pPr algn="r">
              <a:defRPr sz="3600">
                <a:solidFill>
                  <a:schemeClr val="bg1"/>
                </a:solidFill>
              </a:defRPr>
            </a:lvl1pPr>
          </a:lstStyle>
          <a:p>
            <a:fld id="{46D48131-CF60-8147-9FA8-4F94AC93F9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Word who is Life </a:t>
            </a:r>
            <a:br>
              <a:rPr lang="en-US" dirty="0" smtClean="0"/>
            </a:br>
            <a:r>
              <a:rPr lang="en-US" dirty="0" smtClean="0"/>
              <a:t>Vision for Mission</a:t>
            </a:r>
            <a:endParaRPr lang="en-US" dirty="0"/>
          </a:p>
        </p:txBody>
      </p:sp>
      <p:sp>
        <p:nvSpPr>
          <p:cNvPr id="3" name="Subtitle 2"/>
          <p:cNvSpPr>
            <a:spLocks noGrp="1"/>
          </p:cNvSpPr>
          <p:nvPr>
            <p:ph type="subTitle" idx="1"/>
          </p:nvPr>
        </p:nvSpPr>
        <p:spPr/>
        <p:txBody>
          <a:bodyPr/>
          <a:lstStyle/>
          <a:p>
            <a:r>
              <a:rPr lang="en-US" dirty="0" smtClean="0"/>
              <a:t>Resources for Reflection</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22722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381000"/>
            <a:ext cx="8915400" cy="6083300"/>
          </a:xfrm>
        </p:spPr>
        <p:txBody>
          <a:bodyPr>
            <a:normAutofit/>
          </a:bodyPr>
          <a:lstStyle/>
          <a:p>
            <a:pPr algn="just"/>
            <a:r>
              <a:rPr lang="en-US" b="1" dirty="0" smtClean="0"/>
              <a:t>Mission:</a:t>
            </a:r>
            <a:r>
              <a:rPr lang="en-US" dirty="0" smtClean="0"/>
              <a:t> All in the Diocese are called to be disciples and all, </a:t>
            </a:r>
            <a:r>
              <a:rPr lang="en-US" dirty="0"/>
              <a:t>by virtue of their Baptism, </a:t>
            </a:r>
            <a:r>
              <a:rPr lang="en-US" dirty="0" smtClean="0"/>
              <a:t>to be engaged in the task of bringing others to know Christ.  </a:t>
            </a:r>
          </a:p>
          <a:p>
            <a:pPr algn="just"/>
            <a:r>
              <a:rPr lang="en-US" b="1" dirty="0" smtClean="0"/>
              <a:t>Prayer:</a:t>
            </a:r>
            <a:r>
              <a:rPr lang="en-US" dirty="0" smtClean="0"/>
              <a:t> The life of the People of God is centered in the Eucharist. through the Eucharist, the other Sacraments and through prayer, we are nourished for the work Christ has given us to do.</a:t>
            </a:r>
          </a:p>
          <a:p>
            <a:pPr algn="just"/>
            <a:r>
              <a:rPr lang="en-US" b="1" dirty="0" smtClean="0"/>
              <a:t>Formation: </a:t>
            </a:r>
            <a:r>
              <a:rPr lang="en-US" dirty="0" smtClean="0"/>
              <a:t>We must, too, be formed for this work </a:t>
            </a:r>
            <a:r>
              <a:rPr lang="mr-IN" dirty="0" smtClean="0"/>
              <a:t>–</a:t>
            </a:r>
            <a:r>
              <a:rPr lang="en-US" dirty="0" smtClean="0"/>
              <a:t> without formation, we shall be able neither to deepen our own relationship with Christ, not be his instruments for others.</a:t>
            </a:r>
          </a:p>
          <a:p>
            <a:pPr marL="0" indent="0">
              <a:buNone/>
            </a:pP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0689607"/>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647701"/>
            <a:ext cx="8915400" cy="5478463"/>
          </a:xfrm>
        </p:spPr>
        <p:txBody>
          <a:bodyPr/>
          <a:lstStyle/>
          <a:p>
            <a:pPr marL="0" indent="0" algn="just">
              <a:buNone/>
            </a:pPr>
            <a:r>
              <a:rPr lang="en-US" dirty="0" smtClean="0"/>
              <a:t>We have one subject only:</a:t>
            </a:r>
          </a:p>
          <a:p>
            <a:pPr marL="0" indent="0" algn="just">
              <a:buNone/>
            </a:pPr>
            <a:endParaRPr lang="en-US" dirty="0"/>
          </a:p>
          <a:p>
            <a:pPr marL="0" indent="0" algn="just">
              <a:buNone/>
            </a:pPr>
            <a:r>
              <a:rPr lang="en-US" dirty="0" smtClean="0"/>
              <a:t>“Something which has existed since the beginning, that we have heard, and we have seen with our own eyes, that we have watched and touched with our hands, the Word, who is life </a:t>
            </a:r>
            <a:r>
              <a:rPr lang="mr-IN" dirty="0" smtClean="0"/>
              <a:t>–</a:t>
            </a:r>
            <a:r>
              <a:rPr lang="en-US" dirty="0" smtClean="0"/>
              <a:t> this is our subject”</a:t>
            </a:r>
          </a:p>
          <a:p>
            <a:endParaRPr lang="en-US" dirty="0"/>
          </a:p>
          <a:p>
            <a:pPr marL="0" indent="0" algn="r">
              <a:buNone/>
            </a:pPr>
            <a:r>
              <a:rPr lang="en-US" dirty="0" smtClean="0"/>
              <a:t>1 Jn.1:1</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06707656"/>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Times in which we live</a:t>
            </a:r>
            <a:endParaRPr lang="en-US" dirty="0"/>
          </a:p>
        </p:txBody>
      </p:sp>
      <p:sp>
        <p:nvSpPr>
          <p:cNvPr id="3" name="Content Placeholder 2"/>
          <p:cNvSpPr>
            <a:spLocks noGrp="1"/>
          </p:cNvSpPr>
          <p:nvPr>
            <p:ph idx="1"/>
          </p:nvPr>
        </p:nvSpPr>
        <p:spPr/>
        <p:txBody>
          <a:bodyPr>
            <a:normAutofit/>
          </a:bodyPr>
          <a:lstStyle/>
          <a:p>
            <a:pPr marL="0" indent="0" algn="just">
              <a:buNone/>
            </a:pPr>
            <a:r>
              <a:rPr lang="en-US" dirty="0" smtClean="0"/>
              <a:t>We are living in the time of the ‘New Evangelisation’ </a:t>
            </a:r>
            <a:r>
              <a:rPr lang="mr-IN" dirty="0" smtClean="0"/>
              <a:t>–</a:t>
            </a:r>
            <a:r>
              <a:rPr lang="en-US" dirty="0" smtClean="0"/>
              <a:t> a time when we must be open to the voice of the Holy Spirit, that the unchanging message of the Gospel be brought to a world that is in great need.</a:t>
            </a:r>
          </a:p>
          <a:p>
            <a:pPr marL="0" indent="0" algn="just">
              <a:buNone/>
            </a:pPr>
            <a:r>
              <a:rPr lang="en-US" dirty="0" smtClean="0"/>
              <a:t>We do have the gifts and talents for this task, but the demands are great and we need to re-structure in order to </a:t>
            </a:r>
            <a:r>
              <a:rPr lang="en-US" dirty="0" err="1" smtClean="0"/>
              <a:t>fulfil</a:t>
            </a:r>
            <a:r>
              <a:rPr lang="en-US" dirty="0" smtClean="0"/>
              <a:t> the work we have be given.</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70829278"/>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to the Future</a:t>
            </a:r>
            <a:endParaRPr lang="en-US" dirty="0"/>
          </a:p>
        </p:txBody>
      </p:sp>
      <p:sp>
        <p:nvSpPr>
          <p:cNvPr id="3" name="Content Placeholder 2"/>
          <p:cNvSpPr>
            <a:spLocks noGrp="1"/>
          </p:cNvSpPr>
          <p:nvPr>
            <p:ph idx="1"/>
          </p:nvPr>
        </p:nvSpPr>
        <p:spPr/>
        <p:txBody>
          <a:bodyPr/>
          <a:lstStyle/>
          <a:p>
            <a:pPr algn="just"/>
            <a:r>
              <a:rPr lang="en-US" dirty="0" smtClean="0"/>
              <a:t>In order for us to foster prayer, develop formation and ensure continuing mission, we must review our Diocesan and Parish life.</a:t>
            </a:r>
          </a:p>
          <a:p>
            <a:pPr algn="just"/>
            <a:r>
              <a:rPr lang="en-US" dirty="0" smtClean="0"/>
              <a:t>This must be carried out at a time when the ratio of priests to people of changing.</a:t>
            </a:r>
          </a:p>
          <a:p>
            <a:pPr algn="just"/>
            <a:r>
              <a:rPr lang="en-US" dirty="0" smtClean="0"/>
              <a:t>This will be challenging for all concerned and difficult decisions must be made.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85178997"/>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Statistics</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p:txBody>
      </p:sp>
      <p:graphicFrame>
        <p:nvGraphicFramePr>
          <p:cNvPr id="4" name="Table 3"/>
          <p:cNvGraphicFramePr>
            <a:graphicFrameLocks noGrp="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7848397"/>
              </p:ext>
            </p:extLst>
          </p:nvPr>
        </p:nvGraphicFramePr>
        <p:xfrm>
          <a:off x="595047" y="1600203"/>
          <a:ext cx="8609279" cy="4467828"/>
        </p:xfrm>
        <a:graphic>
          <a:graphicData uri="http://schemas.openxmlformats.org/drawingml/2006/table">
            <a:tbl>
              <a:tblPr firstRow="1" bandRow="1">
                <a:tableStyleId>{69CF1AB2-1976-4502-BF36-3FF5EA218861}</a:tableStyleId>
              </a:tblPr>
              <a:tblGrid>
                <a:gridCol w="6026495"/>
                <a:gridCol w="2582784"/>
              </a:tblGrid>
              <a:tr h="562177">
                <a:tc>
                  <a:txBody>
                    <a:bodyPr/>
                    <a:lstStyle/>
                    <a:p>
                      <a:r>
                        <a:rPr lang="en-US" b="1" dirty="0" smtClean="0"/>
                        <a:t>Catholic</a:t>
                      </a:r>
                      <a:r>
                        <a:rPr lang="en-US" b="1" baseline="0" dirty="0" smtClean="0"/>
                        <a:t> Population (</a:t>
                      </a:r>
                      <a:r>
                        <a:rPr lang="en-US" b="1" baseline="0" dirty="0" err="1" smtClean="0"/>
                        <a:t>estmated</a:t>
                      </a:r>
                      <a:r>
                        <a:rPr lang="en-US" b="1" baseline="0" dirty="0" smtClean="0"/>
                        <a:t>)</a:t>
                      </a:r>
                      <a:endParaRPr lang="en-US" b="1" dirty="0"/>
                    </a:p>
                  </a:txBody>
                  <a:tcPr marL="99060" marR="99060" anchor="ctr"/>
                </a:tc>
                <a:tc>
                  <a:txBody>
                    <a:bodyPr/>
                    <a:lstStyle/>
                    <a:p>
                      <a:pPr algn="r"/>
                      <a:r>
                        <a:rPr lang="en-US" b="1" dirty="0" smtClean="0"/>
                        <a:t>160,000</a:t>
                      </a:r>
                      <a:endParaRPr lang="en-US" b="1" dirty="0"/>
                    </a:p>
                  </a:txBody>
                  <a:tcPr marL="99060" marR="99060" anchor="ctr"/>
                </a:tc>
              </a:tr>
              <a:tr h="562177">
                <a:tc>
                  <a:txBody>
                    <a:bodyPr/>
                    <a:lstStyle/>
                    <a:p>
                      <a:r>
                        <a:rPr lang="en-US" b="1" dirty="0" smtClean="0"/>
                        <a:t>Mass Attendance</a:t>
                      </a:r>
                      <a:endParaRPr lang="en-US" b="1" dirty="0"/>
                    </a:p>
                  </a:txBody>
                  <a:tcPr marL="99060" marR="99060" anchor="ctr"/>
                </a:tc>
                <a:tc>
                  <a:txBody>
                    <a:bodyPr/>
                    <a:lstStyle/>
                    <a:p>
                      <a:pPr algn="r"/>
                      <a:r>
                        <a:rPr lang="en-US" b="1" dirty="0" smtClean="0"/>
                        <a:t>39,340</a:t>
                      </a:r>
                    </a:p>
                  </a:txBody>
                  <a:tcPr marL="99060" marR="99060" anchor="ctr"/>
                </a:tc>
              </a:tr>
              <a:tr h="562177">
                <a:tc>
                  <a:txBody>
                    <a:bodyPr/>
                    <a:lstStyle/>
                    <a:p>
                      <a:r>
                        <a:rPr lang="en-US" b="1" dirty="0" smtClean="0"/>
                        <a:t>Number of Parishes</a:t>
                      </a:r>
                      <a:endParaRPr lang="en-US" b="1" dirty="0"/>
                    </a:p>
                  </a:txBody>
                  <a:tcPr marL="99060" marR="99060" anchor="ctr"/>
                </a:tc>
                <a:tc>
                  <a:txBody>
                    <a:bodyPr/>
                    <a:lstStyle/>
                    <a:p>
                      <a:pPr algn="r"/>
                      <a:r>
                        <a:rPr lang="en-US" b="1" dirty="0" smtClean="0"/>
                        <a:t>85</a:t>
                      </a:r>
                      <a:endParaRPr lang="en-US" b="1" dirty="0"/>
                    </a:p>
                  </a:txBody>
                  <a:tcPr marL="99060" marR="99060" anchor="ctr"/>
                </a:tc>
              </a:tr>
              <a:tr h="562177">
                <a:tc>
                  <a:txBody>
                    <a:bodyPr/>
                    <a:lstStyle/>
                    <a:p>
                      <a:r>
                        <a:rPr lang="en-US" b="1" dirty="0" smtClean="0"/>
                        <a:t>Number of Churches</a:t>
                      </a:r>
                      <a:endParaRPr lang="en-US" b="1" dirty="0"/>
                    </a:p>
                  </a:txBody>
                  <a:tcPr marL="99060" marR="99060" anchor="ctr"/>
                </a:tc>
                <a:tc>
                  <a:txBody>
                    <a:bodyPr/>
                    <a:lstStyle/>
                    <a:p>
                      <a:pPr algn="r"/>
                      <a:r>
                        <a:rPr lang="en-US" b="1" dirty="0" smtClean="0"/>
                        <a:t>128</a:t>
                      </a:r>
                      <a:endParaRPr lang="en-US" b="1" dirty="0"/>
                    </a:p>
                  </a:txBody>
                  <a:tcPr marL="99060" marR="99060" anchor="ctr"/>
                </a:tc>
              </a:tr>
              <a:tr h="532589">
                <a:tc>
                  <a:txBody>
                    <a:bodyPr/>
                    <a:lstStyle/>
                    <a:p>
                      <a:r>
                        <a:rPr lang="en-US" b="1" dirty="0" smtClean="0"/>
                        <a:t>Number of Priests serving in parishes</a:t>
                      </a:r>
                      <a:endParaRPr lang="en-US" b="1" dirty="0"/>
                    </a:p>
                  </a:txBody>
                  <a:tcPr marL="99060" marR="99060" anchor="ctr"/>
                </a:tc>
                <a:tc>
                  <a:txBody>
                    <a:bodyPr/>
                    <a:lstStyle/>
                    <a:p>
                      <a:pPr algn="r"/>
                      <a:r>
                        <a:rPr lang="en-US" b="1" dirty="0" smtClean="0"/>
                        <a:t>92</a:t>
                      </a:r>
                      <a:endParaRPr lang="en-US" b="1" dirty="0"/>
                    </a:p>
                  </a:txBody>
                  <a:tcPr marL="99060" marR="99060" anchor="ctr"/>
                </a:tc>
              </a:tr>
              <a:tr h="562177">
                <a:tc>
                  <a:txBody>
                    <a:bodyPr/>
                    <a:lstStyle/>
                    <a:p>
                      <a:r>
                        <a:rPr lang="en-US" b="1" dirty="0" smtClean="0"/>
                        <a:t>Ratio of Priests to People:</a:t>
                      </a:r>
                      <a:endParaRPr lang="en-US" b="1" dirty="0"/>
                    </a:p>
                  </a:txBody>
                  <a:tcPr marL="99060" marR="99060" anchor="ctr"/>
                </a:tc>
                <a:tc>
                  <a:txBody>
                    <a:bodyPr/>
                    <a:lstStyle/>
                    <a:p>
                      <a:pPr algn="r"/>
                      <a:endParaRPr lang="en-US" b="1" dirty="0"/>
                    </a:p>
                  </a:txBody>
                  <a:tcPr marL="99060" marR="99060" anchor="ctr"/>
                </a:tc>
              </a:tr>
              <a:tr h="562177">
                <a:tc>
                  <a:txBody>
                    <a:bodyPr/>
                    <a:lstStyle/>
                    <a:p>
                      <a:r>
                        <a:rPr lang="en-US" b="1" dirty="0" smtClean="0"/>
                        <a:t>                    Catholic Population</a:t>
                      </a:r>
                      <a:endParaRPr lang="en-US" b="1" dirty="0"/>
                    </a:p>
                  </a:txBody>
                  <a:tcPr marL="99060" marR="99060" anchor="ctr"/>
                </a:tc>
                <a:tc>
                  <a:txBody>
                    <a:bodyPr/>
                    <a:lstStyle/>
                    <a:p>
                      <a:pPr algn="r"/>
                      <a:r>
                        <a:rPr lang="en-US" b="1" dirty="0" smtClean="0"/>
                        <a:t>1:7739</a:t>
                      </a:r>
                      <a:endParaRPr lang="en-US" b="1" dirty="0"/>
                    </a:p>
                  </a:txBody>
                  <a:tcPr marL="99060" marR="99060" anchor="ctr"/>
                </a:tc>
              </a:tr>
              <a:tr h="562177">
                <a:tc>
                  <a:txBody>
                    <a:bodyPr/>
                    <a:lstStyle/>
                    <a:p>
                      <a:r>
                        <a:rPr lang="en-US" b="1" dirty="0" smtClean="0"/>
                        <a:t>                    Mass Attendance</a:t>
                      </a:r>
                      <a:endParaRPr lang="en-US" b="1" dirty="0"/>
                    </a:p>
                  </a:txBody>
                  <a:tcPr marL="99060" marR="99060" anchor="ctr"/>
                </a:tc>
                <a:tc>
                  <a:txBody>
                    <a:bodyPr/>
                    <a:lstStyle/>
                    <a:p>
                      <a:pPr algn="r"/>
                      <a:r>
                        <a:rPr lang="en-US" b="1" dirty="0" smtClean="0"/>
                        <a:t>1:427</a:t>
                      </a:r>
                      <a:endParaRPr lang="en-US" b="1" dirty="0"/>
                    </a:p>
                  </a:txBody>
                  <a:tcPr marL="99060" marR="99060" anchor="ctr"/>
                </a:tc>
              </a:tr>
            </a:tbl>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06633849"/>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91296222"/>
              </p:ext>
            </p:extLst>
          </p:nvPr>
        </p:nvGraphicFramePr>
        <p:xfrm>
          <a:off x="495300" y="698501"/>
          <a:ext cx="8915400" cy="54276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46970853"/>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38431043"/>
              </p:ext>
            </p:extLst>
          </p:nvPr>
        </p:nvGraphicFramePr>
        <p:xfrm>
          <a:off x="495300" y="673101"/>
          <a:ext cx="8915400" cy="54530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78103103"/>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2030</a:t>
            </a:r>
            <a:endParaRPr lang="en-US" dirty="0"/>
          </a:p>
        </p:txBody>
      </p:sp>
      <p:sp>
        <p:nvSpPr>
          <p:cNvPr id="3" name="Content Placeholder 2"/>
          <p:cNvSpPr>
            <a:spLocks noGrp="1"/>
          </p:cNvSpPr>
          <p:nvPr>
            <p:ph idx="1"/>
          </p:nvPr>
        </p:nvSpPr>
        <p:spPr/>
        <p:txBody>
          <a:bodyPr>
            <a:normAutofit/>
          </a:bodyPr>
          <a:lstStyle/>
          <a:p>
            <a:r>
              <a:rPr lang="en-US" sz="3200" dirty="0" smtClean="0"/>
              <a:t>The Diocese will have 50 priests</a:t>
            </a:r>
          </a:p>
          <a:p>
            <a:r>
              <a:rPr lang="en-US" sz="3200" dirty="0" smtClean="0"/>
              <a:t>Of whom 25 will be under 65</a:t>
            </a:r>
          </a:p>
          <a:p>
            <a:r>
              <a:rPr lang="en-US" sz="3200" dirty="0" smtClean="0"/>
              <a:t>Ratio of Priests to People:</a:t>
            </a:r>
            <a:endParaRPr lang="en-US" sz="3200" dirty="0"/>
          </a:p>
          <a:p>
            <a:pPr lvl="1"/>
            <a:r>
              <a:rPr lang="en-US" sz="3200" dirty="0"/>
              <a:t>Catholic Population					1</a:t>
            </a:r>
            <a:r>
              <a:rPr lang="en-US" sz="3200" dirty="0" smtClean="0"/>
              <a:t>:3200</a:t>
            </a:r>
            <a:endParaRPr lang="en-US" sz="3200" dirty="0"/>
          </a:p>
          <a:p>
            <a:pPr lvl="1"/>
            <a:r>
              <a:rPr lang="en-US" sz="3200" dirty="0"/>
              <a:t>Mass Attendance					1</a:t>
            </a:r>
            <a:r>
              <a:rPr lang="en-US" sz="3200" dirty="0" smtClean="0"/>
              <a:t>:787</a:t>
            </a:r>
            <a:endParaRPr lang="en-US" sz="3200"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58543241"/>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Given the Mission to which we have all been entrusted, what three things do you think we most need for Mission-effectiveness?</a:t>
            </a:r>
          </a:p>
          <a:p>
            <a:pPr algn="just"/>
            <a:r>
              <a:rPr lang="en-US" dirty="0" smtClean="0"/>
              <a:t>What roles in this Mission can be best carried out by the lay-faithful</a:t>
            </a:r>
            <a:r>
              <a:rPr lang="en-US" dirty="0"/>
              <a:t>? </a:t>
            </a:r>
            <a:endParaRPr lang="en-US" dirty="0" smtClean="0"/>
          </a:p>
          <a:p>
            <a:pPr algn="just"/>
            <a:r>
              <a:rPr lang="en-US" dirty="0" smtClean="0"/>
              <a:t>What </a:t>
            </a:r>
            <a:r>
              <a:rPr lang="en-US" dirty="0"/>
              <a:t>factors, do you think, have brought abut the present situation that we are having to address in our Diocese</a:t>
            </a:r>
            <a:r>
              <a:rPr lang="en-US" dirty="0" smtClean="0"/>
              <a:t>?</a:t>
            </a:r>
          </a:p>
          <a:p>
            <a:pPr algn="just"/>
            <a:r>
              <a:rPr lang="en-US" dirty="0" smtClean="0"/>
              <a:t>If we were starting the Diocese today, with 25 priests, where would you place them?</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49052768"/>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Diocese</a:t>
            </a:r>
            <a:endParaRPr lang="en-US" dirty="0"/>
          </a:p>
        </p:txBody>
      </p:sp>
      <p:pic>
        <p:nvPicPr>
          <p:cNvPr id="4" name="Content Placeholder 3" descr="DSCF8122.jpg"/>
          <p:cNvPicPr>
            <a:picLocks noGrp="1" noChangeAspect="1"/>
          </p:cNvPicPr>
          <p:nvPr>
            <p:ph idx="1"/>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8920" r="-8920"/>
          <a:stretch>
            <a:fillRect/>
          </a:stretch>
        </p:blipFill>
        <p:spPr>
          <a:xfrm>
            <a:off x="595048" y="1600201"/>
            <a:ext cx="8712466" cy="4660899"/>
          </a:xfr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55098890"/>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a:t>
            </a:r>
            <a:endParaRPr lang="en-US" dirty="0"/>
          </a:p>
        </p:txBody>
      </p:sp>
      <p:sp>
        <p:nvSpPr>
          <p:cNvPr id="3" name="Content Placeholder 2"/>
          <p:cNvSpPr>
            <a:spLocks noGrp="1"/>
          </p:cNvSpPr>
          <p:nvPr>
            <p:ph idx="1"/>
          </p:nvPr>
        </p:nvSpPr>
        <p:spPr/>
        <p:txBody>
          <a:bodyPr>
            <a:normAutofit/>
          </a:bodyPr>
          <a:lstStyle/>
          <a:p>
            <a:pPr marL="0" indent="0" algn="just">
              <a:buNone/>
            </a:pPr>
            <a:r>
              <a:rPr lang="en-US" dirty="0" smtClean="0"/>
              <a:t>“All authority in heaven and on earth has been given to me.  Go, therefore, make disciples of all the nations; baptise them in the name of the Father and of the Son and of the Holy Spirit, and teach them to observe all the commands I have you.  And know that I am with you always; yes, to the end of time.” </a:t>
            </a:r>
          </a:p>
          <a:p>
            <a:endParaRPr lang="en-US" dirty="0"/>
          </a:p>
          <a:p>
            <a:pPr marL="0" indent="0" algn="r">
              <a:buNone/>
            </a:pPr>
            <a:r>
              <a:rPr lang="en-US" dirty="0" smtClean="0"/>
              <a:t>Mt. 28:16-20</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76596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698501"/>
            <a:ext cx="8915400" cy="5427663"/>
          </a:xfrm>
        </p:spPr>
        <p:txBody>
          <a:bodyPr/>
          <a:lstStyle/>
          <a:p>
            <a:pPr marL="0" indent="0" algn="just">
              <a:buNone/>
            </a:pPr>
            <a:r>
              <a:rPr lang="en-US" dirty="0" smtClean="0"/>
              <a:t>The </a:t>
            </a:r>
            <a:r>
              <a:rPr lang="en-US" dirty="0"/>
              <a:t>Church receives the mission of proclaiming and establishing among all peoples the kingdom of Christ and of God, and she is, on earth, the seed and the beginning of that Kingdom</a:t>
            </a:r>
            <a:r>
              <a:rPr lang="en-US" dirty="0" smtClean="0"/>
              <a:t>.</a:t>
            </a:r>
            <a:r>
              <a:rPr lang="en-GB" dirty="0" smtClean="0"/>
              <a:t> </a:t>
            </a:r>
          </a:p>
          <a:p>
            <a:pPr marL="0" indent="0">
              <a:buNone/>
            </a:pPr>
            <a:endParaRPr lang="en-GB" dirty="0"/>
          </a:p>
          <a:p>
            <a:pPr marL="0" indent="0" algn="r">
              <a:buNone/>
            </a:pPr>
            <a:r>
              <a:rPr lang="en-GB" dirty="0" smtClean="0"/>
              <a:t>Lumen </a:t>
            </a:r>
            <a:r>
              <a:rPr lang="en-GB" dirty="0" err="1" smtClean="0"/>
              <a:t>Gentium</a:t>
            </a:r>
            <a:r>
              <a:rPr lang="en-GB" dirty="0" smtClean="0"/>
              <a:t>, n. 5</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42924610"/>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495301"/>
            <a:ext cx="8915400" cy="5630863"/>
          </a:xfrm>
        </p:spPr>
        <p:txBody>
          <a:bodyPr/>
          <a:lstStyle/>
          <a:p>
            <a:pPr marL="0" indent="0" algn="just">
              <a:buNone/>
            </a:pPr>
            <a:r>
              <a:rPr lang="en-US" dirty="0" smtClean="0"/>
              <a:t>The Church on earth is by her nature missionary since, according to the plan of the Father, she has as her origin the mission of the Son and the Holy Spirit.  The ultimate purpose of mission is none other than to make all share in the communion between the Father and the Son in their Spirit of love.</a:t>
            </a:r>
          </a:p>
          <a:p>
            <a:endParaRPr lang="en-US" dirty="0"/>
          </a:p>
          <a:p>
            <a:pPr marL="0" indent="0" algn="r">
              <a:buNone/>
            </a:pPr>
            <a:r>
              <a:rPr lang="en-US" dirty="0" smtClean="0"/>
              <a:t>CCC. n.850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37811083"/>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482601"/>
            <a:ext cx="8915400" cy="5643563"/>
          </a:xfrm>
        </p:spPr>
        <p:txBody>
          <a:bodyPr/>
          <a:lstStyle/>
          <a:p>
            <a:pPr marL="0" indent="0" algn="just">
              <a:buNone/>
            </a:pPr>
            <a:r>
              <a:rPr lang="en-US" dirty="0" smtClean="0"/>
              <a:t>It is from God’s love for all that the Church in every age received both the obligation and the </a:t>
            </a:r>
            <a:r>
              <a:rPr lang="en-US" dirty="0" err="1" smtClean="0"/>
              <a:t>vigour</a:t>
            </a:r>
            <a:r>
              <a:rPr lang="en-US" dirty="0" smtClean="0"/>
              <a:t> of her missionary dynamism, ‘for the love of Christ urges us on’.  </a:t>
            </a:r>
          </a:p>
          <a:p>
            <a:endParaRPr lang="en-US" dirty="0"/>
          </a:p>
          <a:p>
            <a:pPr marL="0" indent="0" algn="r">
              <a:buNone/>
            </a:pPr>
            <a:r>
              <a:rPr lang="en-US" dirty="0" smtClean="0"/>
              <a:t>CCC. n.850</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0196481"/>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571501"/>
            <a:ext cx="8915400" cy="5554663"/>
          </a:xfrm>
        </p:spPr>
        <p:txBody>
          <a:bodyPr/>
          <a:lstStyle/>
          <a:p>
            <a:pPr marL="0" indent="0" algn="just">
              <a:buNone/>
            </a:pPr>
            <a:r>
              <a:rPr lang="en-US" dirty="0" smtClean="0"/>
              <a:t>The Holy Spirit is the protagonist</a:t>
            </a:r>
            <a:r>
              <a:rPr lang="mr-IN" dirty="0" smtClean="0"/>
              <a:t>…</a:t>
            </a:r>
            <a:r>
              <a:rPr lang="en-US" dirty="0" smtClean="0"/>
              <a:t>so the Church, urged on by the Spirit of Christ, must walk the road Christ himself walked, a way of poverty and obedience, of service and self-sacrifice even to death, a death from which he emerged victorious by his resurrection.</a:t>
            </a:r>
          </a:p>
          <a:p>
            <a:pPr marL="0" indent="0">
              <a:buNone/>
            </a:pPr>
            <a:endParaRPr lang="en-US" dirty="0"/>
          </a:p>
          <a:p>
            <a:pPr marL="0" indent="0" algn="r">
              <a:buNone/>
            </a:pPr>
            <a:r>
              <a:rPr lang="en-US" dirty="0" smtClean="0"/>
              <a:t>CCC. n.852</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01472295"/>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850900"/>
            <a:ext cx="8915400" cy="5275263"/>
          </a:xfrm>
        </p:spPr>
        <p:txBody>
          <a:bodyPr/>
          <a:lstStyle/>
          <a:p>
            <a:pPr marL="0" indent="0" algn="just">
              <a:buNone/>
            </a:pPr>
            <a:r>
              <a:rPr lang="en-US" dirty="0" smtClean="0"/>
              <a:t>All Christ’s faithful have the obligation and the right to strive so that the divine message of salvation may more and more reach all people of all times and all places.</a:t>
            </a:r>
          </a:p>
          <a:p>
            <a:endParaRPr lang="en-US" dirty="0"/>
          </a:p>
          <a:p>
            <a:pPr marL="0" indent="0">
              <a:buNone/>
            </a:pPr>
            <a:endParaRPr lang="en-US" dirty="0" smtClean="0"/>
          </a:p>
          <a:p>
            <a:pPr marL="0" indent="0" algn="r">
              <a:buNone/>
            </a:pPr>
            <a:r>
              <a:rPr lang="en-US" dirty="0" smtClean="0"/>
              <a:t>c.211.</a:t>
            </a:r>
          </a:p>
          <a:p>
            <a:pPr marL="0" indent="0" algn="r">
              <a:buNone/>
            </a:pPr>
            <a:endParaRPr lang="en-US" dirty="0"/>
          </a:p>
          <a:p>
            <a:pPr marL="0" indent="0" algn="r">
              <a:buNone/>
            </a:pP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64760183"/>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749300"/>
            <a:ext cx="8915400" cy="5376863"/>
          </a:xfrm>
        </p:spPr>
        <p:txBody>
          <a:bodyPr>
            <a:normAutofit/>
          </a:bodyPr>
          <a:lstStyle/>
          <a:p>
            <a:pPr marL="0" indent="0" algn="just">
              <a:buNone/>
            </a:pPr>
            <a:r>
              <a:rPr lang="en-US" dirty="0"/>
              <a:t>All of us are called to take part in this new missionary “going forth</a:t>
            </a:r>
            <a:r>
              <a:rPr lang="en-US" dirty="0" smtClean="0"/>
              <a:t>”.  </a:t>
            </a:r>
            <a:r>
              <a:rPr lang="en-US" dirty="0"/>
              <a:t>Each Christian and every community must discern the path that the Lord points out, but all of us are asked to obey his call to go forth from our own comfort zone in order to reach all the “peripheries” in need of the light of the Gospel</a:t>
            </a:r>
            <a:r>
              <a:rPr lang="en-US" dirty="0" smtClean="0"/>
              <a:t>.</a:t>
            </a:r>
          </a:p>
          <a:p>
            <a:pPr marL="0" indent="0" algn="just">
              <a:buNone/>
            </a:pPr>
            <a:endParaRPr lang="en-US" dirty="0"/>
          </a:p>
          <a:p>
            <a:pPr marL="0" indent="0" algn="r">
              <a:buNone/>
            </a:pPr>
            <a:r>
              <a:rPr lang="en-US" dirty="0" smtClean="0"/>
              <a:t>Evangelii </a:t>
            </a:r>
            <a:r>
              <a:rPr lang="en-US" dirty="0" err="1" smtClean="0"/>
              <a:t>gaudium</a:t>
            </a:r>
            <a:r>
              <a:rPr lang="en-US" dirty="0" smtClean="0"/>
              <a:t>, n.20.</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67066539"/>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Diocese</a:t>
            </a:r>
            <a:endParaRPr lang="en-US" dirty="0"/>
          </a:p>
        </p:txBody>
      </p:sp>
      <p:sp>
        <p:nvSpPr>
          <p:cNvPr id="3" name="Content Placeholder 2"/>
          <p:cNvSpPr>
            <a:spLocks noGrp="1"/>
          </p:cNvSpPr>
          <p:nvPr>
            <p:ph idx="1"/>
          </p:nvPr>
        </p:nvSpPr>
        <p:spPr/>
        <p:txBody>
          <a:bodyPr>
            <a:normAutofit/>
          </a:bodyPr>
          <a:lstStyle/>
          <a:p>
            <a:pPr marL="0" indent="0" algn="just">
              <a:buNone/>
            </a:pPr>
            <a:r>
              <a:rPr lang="en-US" dirty="0"/>
              <a:t>A Diocese is a portion of the people of God, which is entrusted to a Bishop to be nurtured by him, with the cooperation of the </a:t>
            </a:r>
            <a:r>
              <a:rPr lang="en-US" i="1" dirty="0"/>
              <a:t>presbyterium</a:t>
            </a:r>
            <a:r>
              <a:rPr lang="en-US" dirty="0"/>
              <a:t>, in such a way that, remaining close to its pastor and gathered by him through the Gospel and the Eucharist in the Holy Spirit, it constitutes a particular Church.  In this Church, the one, holy, catholic and apostolic Church of Christ truly exists </a:t>
            </a:r>
            <a:r>
              <a:rPr lang="en-US" dirty="0" smtClean="0"/>
              <a:t>and functions.</a:t>
            </a:r>
          </a:p>
          <a:p>
            <a:pPr marL="0" indent="0">
              <a:buNone/>
            </a:pPr>
            <a:endParaRPr lang="en-US" dirty="0"/>
          </a:p>
          <a:p>
            <a:pPr marL="0" indent="0" algn="r">
              <a:buNone/>
            </a:pPr>
            <a:r>
              <a:rPr lang="en-US" dirty="0" smtClean="0"/>
              <a:t>c. 369</a:t>
            </a:r>
          </a:p>
          <a:p>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820870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202</TotalTime>
  <Words>997</Words>
  <Application>Microsoft Macintosh PowerPoint</Application>
  <PresentationFormat>A4 Paper (210x297 mm)</PresentationFormat>
  <Paragraphs>77</Paragraphs>
  <Slides>19</Slides>
  <Notes>2</Notes>
  <HiddenSlides>0</HiddenSlides>
  <MMClips>0</MMClips>
  <ScaleCrop>false</ScaleCrop>
  <HeadingPairs>
    <vt:vector size="4" baseType="variant">
      <vt:variant>
        <vt:lpstr>Design Template</vt:lpstr>
      </vt:variant>
      <vt:variant>
        <vt:i4>1</vt:i4>
      </vt:variant>
      <vt:variant>
        <vt:lpstr>Slide Titles</vt:lpstr>
      </vt:variant>
      <vt:variant>
        <vt:i4>19</vt:i4>
      </vt:variant>
    </vt:vector>
  </HeadingPairs>
  <TitlesOfParts>
    <vt:vector size="20" baseType="lpstr">
      <vt:lpstr>Breeze</vt:lpstr>
      <vt:lpstr>The Word who is Life  Vision for Mission</vt:lpstr>
      <vt:lpstr>Mission</vt:lpstr>
      <vt:lpstr>Slide 3</vt:lpstr>
      <vt:lpstr>Slide 4</vt:lpstr>
      <vt:lpstr>Slide 5</vt:lpstr>
      <vt:lpstr>Slide 6</vt:lpstr>
      <vt:lpstr>Slide 7</vt:lpstr>
      <vt:lpstr>Slide 8</vt:lpstr>
      <vt:lpstr>The Diocese</vt:lpstr>
      <vt:lpstr>Slide 10</vt:lpstr>
      <vt:lpstr>Slide 11</vt:lpstr>
      <vt:lpstr>The Times in which we live</vt:lpstr>
      <vt:lpstr>Looking to the Future</vt:lpstr>
      <vt:lpstr>Current Statistics</vt:lpstr>
      <vt:lpstr>Slide 15</vt:lpstr>
      <vt:lpstr>Slide 16</vt:lpstr>
      <vt:lpstr>In 2030</vt:lpstr>
      <vt:lpstr>Questions</vt:lpstr>
      <vt:lpstr>The Diocese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Word who is Life  Vision for Mission</dc:title>
  <dc:creator>Richard Moth</dc:creator>
  <cp:lastModifiedBy>philip wragg</cp:lastModifiedBy>
  <cp:revision>19</cp:revision>
  <cp:lastPrinted>2017-07-25T16:40:11Z</cp:lastPrinted>
  <dcterms:created xsi:type="dcterms:W3CDTF">2017-10-19T17:30:44Z</dcterms:created>
  <dcterms:modified xsi:type="dcterms:W3CDTF">2017-10-19T17:33:25Z</dcterms:modified>
</cp:coreProperties>
</file>